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324" r:id="rId2"/>
    <p:sldId id="272" r:id="rId3"/>
    <p:sldId id="273" r:id="rId4"/>
    <p:sldId id="325" r:id="rId5"/>
    <p:sldId id="326" r:id="rId6"/>
    <p:sldId id="323" r:id="rId7"/>
    <p:sldId id="281" r:id="rId8"/>
  </p:sldIdLst>
  <p:sldSz cx="12192000" cy="6858000"/>
  <p:notesSz cx="6858000" cy="9144000"/>
  <p:defaultText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480" y="-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88F9C2-0DC4-0B49-AE9B-F2E77DA9DEE4}" type="datetimeFigureOut">
              <a:rPr lang="en-US" smtClean="0"/>
              <a:t>03/10/17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7B6CFF-819B-5147-ACEE-F19F141A638F}" type="slidenum">
              <a:rPr lang="en-US" smtClean="0"/>
              <a:t>‹#›</a:t>
            </a:fld>
            <a:endParaRPr lang="en-US" dirty="0"/>
          </a:p>
        </p:txBody>
      </p:sp>
    </p:spTree>
    <p:extLst>
      <p:ext uri="{BB962C8B-B14F-4D97-AF65-F5344CB8AC3E}">
        <p14:creationId xmlns:p14="http://schemas.microsoft.com/office/powerpoint/2010/main" val="2016920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65" indent="0" algn="ctr">
              <a:buNone/>
              <a:defRPr sz="2000"/>
            </a:lvl2pPr>
            <a:lvl3pPr marL="914330" indent="0" algn="ctr">
              <a:buNone/>
              <a:defRPr sz="1800"/>
            </a:lvl3pPr>
            <a:lvl4pPr marL="1371497" indent="0" algn="ctr">
              <a:buNone/>
              <a:defRPr sz="1600"/>
            </a:lvl4pPr>
            <a:lvl5pPr marL="1828662" indent="0" algn="ctr">
              <a:buNone/>
              <a:defRPr sz="1600"/>
            </a:lvl5pPr>
            <a:lvl6pPr marL="2285827" indent="0" algn="ctr">
              <a:buNone/>
              <a:defRPr sz="1600"/>
            </a:lvl6pPr>
            <a:lvl7pPr marL="2742992" indent="0" algn="ctr">
              <a:buNone/>
              <a:defRPr sz="1600"/>
            </a:lvl7pPr>
            <a:lvl8pPr marL="3200159" indent="0" algn="ctr">
              <a:buNone/>
              <a:defRPr sz="1600"/>
            </a:lvl8pPr>
            <a:lvl9pPr marL="3657324"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31309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27245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6"/>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24872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812953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3"/>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8"/>
            <a:ext cx="10515600" cy="1500187"/>
          </a:xfrm>
        </p:spPr>
        <p:txBody>
          <a:bodyPr/>
          <a:lstStyle>
            <a:lvl1pPr marL="0" indent="0">
              <a:buNone/>
              <a:defRPr sz="2400">
                <a:solidFill>
                  <a:schemeClr val="tx1">
                    <a:tint val="75000"/>
                  </a:schemeClr>
                </a:solidFill>
              </a:defRPr>
            </a:lvl1pPr>
            <a:lvl2pPr marL="457165" indent="0">
              <a:buNone/>
              <a:defRPr sz="2000">
                <a:solidFill>
                  <a:schemeClr val="tx1">
                    <a:tint val="75000"/>
                  </a:schemeClr>
                </a:solidFill>
              </a:defRPr>
            </a:lvl2pPr>
            <a:lvl3pPr marL="914330" indent="0">
              <a:buNone/>
              <a:defRPr sz="1800">
                <a:solidFill>
                  <a:schemeClr val="tx1">
                    <a:tint val="75000"/>
                  </a:schemeClr>
                </a:solidFill>
              </a:defRPr>
            </a:lvl3pPr>
            <a:lvl4pPr marL="1371497" indent="0">
              <a:buNone/>
              <a:defRPr sz="1600">
                <a:solidFill>
                  <a:schemeClr val="tx1">
                    <a:tint val="75000"/>
                  </a:schemeClr>
                </a:solidFill>
              </a:defRPr>
            </a:lvl4pPr>
            <a:lvl5pPr marL="1828662" indent="0">
              <a:buNone/>
              <a:defRPr sz="1600">
                <a:solidFill>
                  <a:schemeClr val="tx1">
                    <a:tint val="75000"/>
                  </a:schemeClr>
                </a:solidFill>
              </a:defRPr>
            </a:lvl5pPr>
            <a:lvl6pPr marL="2285827" indent="0">
              <a:buNone/>
              <a:defRPr sz="1600">
                <a:solidFill>
                  <a:schemeClr val="tx1">
                    <a:tint val="75000"/>
                  </a:schemeClr>
                </a:solidFill>
              </a:defRPr>
            </a:lvl6pPr>
            <a:lvl7pPr marL="2742992" indent="0">
              <a:buNone/>
              <a:defRPr sz="1600">
                <a:solidFill>
                  <a:schemeClr val="tx1">
                    <a:tint val="75000"/>
                  </a:schemeClr>
                </a:solidFill>
              </a:defRPr>
            </a:lvl7pPr>
            <a:lvl8pPr marL="3200159" indent="0">
              <a:buNone/>
              <a:defRPr sz="1600">
                <a:solidFill>
                  <a:schemeClr val="tx1">
                    <a:tint val="75000"/>
                  </a:schemeClr>
                </a:solidFill>
              </a:defRPr>
            </a:lvl8pPr>
            <a:lvl9pPr marL="3657324"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06750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2"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1"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8739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90" y="365129"/>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9BAED155-025F-45F0-9D1F-D91BBC23FDEC}" type="datetimeFigureOut">
              <a:rPr lang="en-IE" smtClean="0"/>
              <a:t>03/10/17</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51524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9BAED155-025F-45F0-9D1F-D91BBC23FDEC}" type="datetimeFigureOut">
              <a:rPr lang="en-IE" smtClean="0"/>
              <a:t>03/10/17</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7796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ED155-025F-45F0-9D1F-D91BBC23FDEC}" type="datetimeFigureOut">
              <a:rPr lang="en-IE" smtClean="0"/>
              <a:t>03/10/17</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0737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91" y="987430"/>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463424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91" y="987430"/>
            <a:ext cx="6172201" cy="4873625"/>
          </a:xfrm>
        </p:spPr>
        <p:txBody>
          <a:bodyPr/>
          <a:lstStyle>
            <a:lvl1pPr marL="0" indent="0">
              <a:buNone/>
              <a:defRPr sz="3200"/>
            </a:lvl1pPr>
            <a:lvl2pPr marL="457165" indent="0">
              <a:buNone/>
              <a:defRPr sz="2800"/>
            </a:lvl2pPr>
            <a:lvl3pPr marL="914330" indent="0">
              <a:buNone/>
              <a:defRPr sz="2400"/>
            </a:lvl3pPr>
            <a:lvl4pPr marL="1371497" indent="0">
              <a:buNone/>
              <a:defRPr sz="2000"/>
            </a:lvl4pPr>
            <a:lvl5pPr marL="1828662" indent="0">
              <a:buNone/>
              <a:defRPr sz="2000"/>
            </a:lvl5pPr>
            <a:lvl6pPr marL="2285827" indent="0">
              <a:buNone/>
              <a:defRPr sz="2000"/>
            </a:lvl6pPr>
            <a:lvl7pPr marL="2742992" indent="0">
              <a:buNone/>
              <a:defRPr sz="2000"/>
            </a:lvl7pPr>
            <a:lvl8pPr marL="3200159" indent="0">
              <a:buNone/>
              <a:defRPr sz="2000"/>
            </a:lvl8pPr>
            <a:lvl9pPr marL="3657324" indent="0">
              <a:buNone/>
              <a:defRPr sz="2000"/>
            </a:lvl9pPr>
          </a:lstStyle>
          <a:p>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1143505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33" tIns="45717" rIns="91433" bIns="45717"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1" y="6356355"/>
            <a:ext cx="2743200" cy="365125"/>
          </a:xfrm>
          <a:prstGeom prst="rect">
            <a:avLst/>
          </a:prstGeom>
        </p:spPr>
        <p:txBody>
          <a:bodyPr vert="horz" lIns="91433" tIns="45717" rIns="91433" bIns="45717" rtlCol="0" anchor="ctr"/>
          <a:lstStyle>
            <a:lvl1pPr algn="l">
              <a:defRPr sz="1200">
                <a:solidFill>
                  <a:schemeClr val="bg1"/>
                </a:solidFill>
              </a:defRPr>
            </a:lvl1pPr>
          </a:lstStyle>
          <a:p>
            <a:r>
              <a:rPr lang="en-IE" dirty="0" smtClean="0"/>
              <a:t>© Copyright MBA Global AML 2017</a:t>
            </a:r>
          </a:p>
          <a:p>
            <a:endParaRPr lang="en-IE" dirty="0"/>
          </a:p>
        </p:txBody>
      </p:sp>
      <p:sp>
        <p:nvSpPr>
          <p:cNvPr id="5" name="Footer Placeholder 4"/>
          <p:cNvSpPr>
            <a:spLocks noGrp="1"/>
          </p:cNvSpPr>
          <p:nvPr>
            <p:ph type="ftr" sz="quarter" idx="3"/>
          </p:nvPr>
        </p:nvSpPr>
        <p:spPr>
          <a:xfrm>
            <a:off x="4038601" y="6356355"/>
            <a:ext cx="4114800" cy="365125"/>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1" y="6356355"/>
            <a:ext cx="2743200" cy="365125"/>
          </a:xfrm>
          <a:prstGeom prst="rect">
            <a:avLst/>
          </a:prstGeom>
        </p:spPr>
        <p:txBody>
          <a:bodyPr vert="horz" lIns="91433" tIns="45717" rIns="91433" bIns="45717" rtlCol="0" anchor="ctr"/>
          <a:lstStyle>
            <a:lvl1pPr algn="r">
              <a:defRPr sz="1200">
                <a:solidFill>
                  <a:schemeClr val="tx1"/>
                </a:solidFill>
              </a:defRPr>
            </a:lvl1pPr>
          </a:lstStyle>
          <a:p>
            <a:endParaRPr lang="en-IE" dirty="0"/>
          </a:p>
        </p:txBody>
      </p:sp>
    </p:spTree>
    <p:extLst>
      <p:ext uri="{BB962C8B-B14F-4D97-AF65-F5344CB8AC3E}">
        <p14:creationId xmlns:p14="http://schemas.microsoft.com/office/powerpoint/2010/main" val="413594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3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3" indent="-228583" algn="l" defTabSz="91433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48" indent="-228583" algn="l" defTabSz="91433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14" indent="-228583" algn="l" defTabSz="91433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79"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4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10"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1"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07"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www.wikipedia.com" TargetMode="External"/><Relationship Id="rId5" Type="http://schemas.openxmlformats.org/officeDocument/2006/relationships/hyperlink" Target="https://www.cia.gov/library/publications/the-world-factbook/" TargetMode="External"/><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0150" y="1655581"/>
            <a:ext cx="2171700" cy="2279307"/>
          </a:xfrm>
          <a:prstGeom prst="rect">
            <a:avLst/>
          </a:prstGeom>
        </p:spPr>
      </p:pic>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3" name="TextBox 2"/>
          <p:cNvSpPr txBox="1"/>
          <p:nvPr/>
        </p:nvSpPr>
        <p:spPr>
          <a:xfrm>
            <a:off x="4344860" y="4470400"/>
            <a:ext cx="3502281" cy="646331"/>
          </a:xfrm>
          <a:prstGeom prst="rect">
            <a:avLst/>
          </a:prstGeom>
          <a:noFill/>
        </p:spPr>
        <p:txBody>
          <a:bodyPr wrap="none" rtlCol="0">
            <a:spAutoFit/>
          </a:bodyPr>
          <a:lstStyle/>
          <a:p>
            <a:r>
              <a:rPr lang="en-US" sz="3600" i="1" dirty="0" smtClean="0">
                <a:solidFill>
                  <a:schemeClr val="bg1">
                    <a:lumMod val="65000"/>
                  </a:schemeClr>
                </a:solidFill>
                <a:latin typeface="Arial Black"/>
                <a:cs typeface="Arial Black"/>
              </a:rPr>
              <a:t>MARKETING</a:t>
            </a:r>
            <a:endParaRPr lang="en-US" sz="3600" i="1" dirty="0">
              <a:solidFill>
                <a:schemeClr val="bg1">
                  <a:lumMod val="65000"/>
                </a:schemeClr>
              </a:solidFill>
              <a:latin typeface="Arial Black"/>
              <a:cs typeface="Arial Black"/>
            </a:endParaRPr>
          </a:p>
        </p:txBody>
      </p:sp>
    </p:spTree>
    <p:extLst>
      <p:ext uri="{BB962C8B-B14F-4D97-AF65-F5344CB8AC3E}">
        <p14:creationId xmlns:p14="http://schemas.microsoft.com/office/powerpoint/2010/main" val="3539954041"/>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TextBox 1"/>
          <p:cNvSpPr txBox="1"/>
          <p:nvPr/>
        </p:nvSpPr>
        <p:spPr>
          <a:xfrm>
            <a:off x="3900672" y="1744141"/>
            <a:ext cx="3533826" cy="769435"/>
          </a:xfrm>
          <a:prstGeom prst="rect">
            <a:avLst/>
          </a:prstGeom>
          <a:noFill/>
        </p:spPr>
        <p:txBody>
          <a:bodyPr wrap="none" lIns="91433" tIns="45717" rIns="91433" bIns="45717" rtlCol="0">
            <a:spAutoFit/>
          </a:bodyPr>
          <a:lstStyle/>
          <a:p>
            <a:pPr algn="ctr"/>
            <a:r>
              <a:rPr lang="en-US" sz="4400" dirty="0" smtClean="0">
                <a:solidFill>
                  <a:schemeClr val="bg1">
                    <a:lumMod val="50000"/>
                  </a:schemeClr>
                </a:solidFill>
                <a:latin typeface="Century Gothic"/>
                <a:cs typeface="Century Gothic"/>
              </a:rPr>
              <a:t>Team Name</a:t>
            </a:r>
            <a:endParaRPr lang="en-US" sz="4400" dirty="0">
              <a:solidFill>
                <a:schemeClr val="bg1">
                  <a:lumMod val="50000"/>
                </a:schemeClr>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4" name="TextBox 3"/>
          <p:cNvSpPr txBox="1"/>
          <p:nvPr/>
        </p:nvSpPr>
        <p:spPr>
          <a:xfrm>
            <a:off x="4691150" y="2556940"/>
            <a:ext cx="1952871" cy="3477875"/>
          </a:xfrm>
          <a:prstGeom prst="rect">
            <a:avLst/>
          </a:prstGeom>
          <a:noFill/>
        </p:spPr>
        <p:txBody>
          <a:bodyPr wrap="square" rtlCol="0">
            <a:spAutoFit/>
          </a:bodyPr>
          <a:lstStyle/>
          <a:p>
            <a:pPr algn="ctr"/>
            <a:r>
              <a:rPr lang="en-US" sz="2000" dirty="0" smtClean="0">
                <a:solidFill>
                  <a:schemeClr val="bg1">
                    <a:lumMod val="50000"/>
                  </a:schemeClr>
                </a:solidFill>
              </a:rPr>
              <a:t>Team Leader </a:t>
            </a:r>
          </a:p>
          <a:p>
            <a:pPr algn="ctr"/>
            <a:r>
              <a:rPr lang="en-US" sz="2000" dirty="0" smtClean="0">
                <a:solidFill>
                  <a:schemeClr val="bg1">
                    <a:lumMod val="50000"/>
                  </a:schemeClr>
                </a:solidFill>
              </a:rPr>
              <a:t>Name</a:t>
            </a:r>
          </a:p>
          <a:p>
            <a:pPr algn="ctr"/>
            <a:endParaRPr lang="en-US" sz="2000" dirty="0" smtClean="0">
              <a:solidFill>
                <a:schemeClr val="bg1">
                  <a:lumMod val="50000"/>
                </a:schemeClr>
              </a:solidFill>
            </a:endParaRPr>
          </a:p>
          <a:p>
            <a:pPr algn="ctr"/>
            <a:r>
              <a:rPr lang="en-US" sz="2000" dirty="0" smtClean="0">
                <a:solidFill>
                  <a:schemeClr val="bg1">
                    <a:lumMod val="50000"/>
                  </a:schemeClr>
                </a:solidFill>
              </a:rPr>
              <a:t>Team Members </a:t>
            </a:r>
          </a:p>
          <a:p>
            <a:pPr algn="ctr"/>
            <a:r>
              <a:rPr lang="en-US" sz="2000" dirty="0" smtClean="0">
                <a:solidFill>
                  <a:schemeClr val="bg1">
                    <a:lumMod val="50000"/>
                  </a:schemeClr>
                </a:solidFill>
              </a:rPr>
              <a:t>Name 1</a:t>
            </a:r>
          </a:p>
          <a:p>
            <a:pPr algn="ctr"/>
            <a:r>
              <a:rPr lang="en-US" sz="2000" dirty="0" smtClean="0">
                <a:solidFill>
                  <a:schemeClr val="bg1">
                    <a:lumMod val="50000"/>
                  </a:schemeClr>
                </a:solidFill>
              </a:rPr>
              <a:t>Name 2</a:t>
            </a:r>
            <a:endParaRPr lang="en-US" sz="2000" dirty="0">
              <a:solidFill>
                <a:schemeClr val="bg1">
                  <a:lumMod val="50000"/>
                </a:schemeClr>
              </a:solidFill>
            </a:endParaRPr>
          </a:p>
          <a:p>
            <a:pPr algn="ctr"/>
            <a:r>
              <a:rPr lang="en-US" sz="2000" dirty="0">
                <a:solidFill>
                  <a:schemeClr val="bg1">
                    <a:lumMod val="50000"/>
                  </a:schemeClr>
                </a:solidFill>
              </a:rPr>
              <a:t>Name </a:t>
            </a:r>
            <a:r>
              <a:rPr lang="en-US" sz="2000" dirty="0" smtClean="0">
                <a:solidFill>
                  <a:schemeClr val="bg1">
                    <a:lumMod val="50000"/>
                  </a:schemeClr>
                </a:solidFill>
              </a:rPr>
              <a:t>3</a:t>
            </a:r>
            <a:endParaRPr lang="en-US" sz="2000" dirty="0">
              <a:solidFill>
                <a:schemeClr val="bg1">
                  <a:lumMod val="50000"/>
                </a:schemeClr>
              </a:solidFill>
            </a:endParaRPr>
          </a:p>
          <a:p>
            <a:pPr algn="ctr"/>
            <a:r>
              <a:rPr lang="en-US" sz="2000" dirty="0">
                <a:solidFill>
                  <a:schemeClr val="bg1">
                    <a:lumMod val="50000"/>
                  </a:schemeClr>
                </a:solidFill>
              </a:rPr>
              <a:t>Name </a:t>
            </a:r>
            <a:r>
              <a:rPr lang="en-US" sz="2000" dirty="0" smtClean="0">
                <a:solidFill>
                  <a:schemeClr val="bg1">
                    <a:lumMod val="50000"/>
                  </a:schemeClr>
                </a:solidFill>
              </a:rPr>
              <a:t>4</a:t>
            </a:r>
            <a:endParaRPr lang="en-US" sz="2000" dirty="0">
              <a:solidFill>
                <a:schemeClr val="bg1">
                  <a:lumMod val="50000"/>
                </a:schemeClr>
              </a:solidFill>
            </a:endParaRPr>
          </a:p>
          <a:p>
            <a:pPr algn="ctr"/>
            <a:r>
              <a:rPr lang="en-US" sz="2000" dirty="0">
                <a:solidFill>
                  <a:schemeClr val="bg1">
                    <a:lumMod val="50000"/>
                  </a:schemeClr>
                </a:solidFill>
              </a:rPr>
              <a:t>Name </a:t>
            </a:r>
            <a:r>
              <a:rPr lang="en-US" sz="2000" dirty="0" smtClean="0">
                <a:solidFill>
                  <a:schemeClr val="bg1">
                    <a:lumMod val="50000"/>
                  </a:schemeClr>
                </a:solidFill>
              </a:rPr>
              <a:t>5</a:t>
            </a:r>
            <a:endParaRPr lang="en-US" sz="2000" dirty="0">
              <a:solidFill>
                <a:schemeClr val="bg1">
                  <a:lumMod val="50000"/>
                </a:schemeClr>
              </a:solidFill>
            </a:endParaRPr>
          </a:p>
          <a:p>
            <a:pPr algn="ctr"/>
            <a:r>
              <a:rPr lang="en-US" sz="2000" dirty="0" smtClean="0">
                <a:solidFill>
                  <a:schemeClr val="bg1">
                    <a:lumMod val="50000"/>
                  </a:schemeClr>
                </a:solidFill>
              </a:rPr>
              <a:t> </a:t>
            </a:r>
            <a:endParaRPr lang="en-US" sz="2000" dirty="0">
              <a:solidFill>
                <a:schemeClr val="bg1">
                  <a:lumMod val="50000"/>
                </a:schemeClr>
              </a:solidFill>
            </a:endParaRPr>
          </a:p>
          <a:p>
            <a:endParaRPr lang="en-US" sz="2000" dirty="0">
              <a:solidFill>
                <a:schemeClr val="bg1">
                  <a:lumMod val="50000"/>
                </a:schemeClr>
              </a:solidFill>
            </a:endParaRPr>
          </a:p>
        </p:txBody>
      </p:sp>
      <p:sp>
        <p:nvSpPr>
          <p:cNvPr id="9" name="TextBox 8"/>
          <p:cNvSpPr txBox="1"/>
          <p:nvPr/>
        </p:nvSpPr>
        <p:spPr>
          <a:xfrm>
            <a:off x="2854856" y="304821"/>
            <a:ext cx="5625458" cy="1077218"/>
          </a:xfrm>
          <a:prstGeom prst="rect">
            <a:avLst/>
          </a:prstGeom>
          <a:noFill/>
        </p:spPr>
        <p:txBody>
          <a:bodyPr wrap="none" rtlCol="0">
            <a:spAutoFit/>
          </a:bodyPr>
          <a:lstStyle/>
          <a:p>
            <a:pPr algn="ctr"/>
            <a:r>
              <a:rPr lang="en-US" sz="1600" dirty="0" smtClean="0"/>
              <a:t>Overwrite these slides. Delete anything you don’t need.</a:t>
            </a:r>
          </a:p>
          <a:p>
            <a:pPr algn="ctr"/>
            <a:endParaRPr lang="en-US" sz="1600" dirty="0" smtClean="0"/>
          </a:p>
          <a:p>
            <a:pPr algn="ctr"/>
            <a:r>
              <a:rPr lang="en-US" sz="1600" dirty="0" smtClean="0"/>
              <a:t>Give </a:t>
            </a:r>
            <a:r>
              <a:rPr lang="en-US" sz="1600" dirty="0" smtClean="0"/>
              <a:t>your </a:t>
            </a:r>
            <a:r>
              <a:rPr lang="en-US" sz="1600" dirty="0" smtClean="0"/>
              <a:t>team a name, e.g. </a:t>
            </a:r>
            <a:r>
              <a:rPr lang="mr-IN" sz="1600" dirty="0" smtClean="0"/>
              <a:t>–</a:t>
            </a:r>
            <a:r>
              <a:rPr lang="en-US" sz="1600" dirty="0" smtClean="0"/>
              <a:t>  Team Apple or Team </a:t>
            </a:r>
            <a:r>
              <a:rPr lang="en-US" sz="1600" dirty="0" smtClean="0"/>
              <a:t>Snapchat</a:t>
            </a:r>
            <a:r>
              <a:rPr lang="en-US" sz="1600" dirty="0" smtClean="0"/>
              <a:t>. </a:t>
            </a:r>
          </a:p>
          <a:p>
            <a:pPr algn="ctr"/>
            <a:r>
              <a:rPr lang="en-US" sz="1600" dirty="0" smtClean="0"/>
              <a:t>Try choosing the name of the company that you’re focusing on.</a:t>
            </a:r>
            <a:endParaRPr lang="en-US" sz="1600" dirty="0"/>
          </a:p>
        </p:txBody>
      </p:sp>
    </p:spTree>
    <p:extLst>
      <p:ext uri="{BB962C8B-B14F-4D97-AF65-F5344CB8AC3E}">
        <p14:creationId xmlns:p14="http://schemas.microsoft.com/office/powerpoint/2010/main" val="3608393580"/>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Company Name</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40" y="1320789"/>
            <a:ext cx="10603060" cy="4253466"/>
          </a:xfrm>
          <a:prstGeom prst="rect">
            <a:avLst/>
          </a:prstGeom>
          <a:noFill/>
        </p:spPr>
        <p:txBody>
          <a:bodyPr wrap="square" lIns="91433" tIns="45717" rIns="91433" bIns="45717" rtlCol="0">
            <a:spAutoFit/>
          </a:bodyPr>
          <a:lstStyle/>
          <a:p>
            <a:pPr>
              <a:lnSpc>
                <a:spcPct val="120000"/>
              </a:lnSpc>
            </a:pPr>
            <a:r>
              <a:rPr lang="en-US" sz="1900" dirty="0" smtClean="0">
                <a:solidFill>
                  <a:schemeClr val="bg1">
                    <a:lumMod val="50000"/>
                  </a:schemeClr>
                </a:solidFill>
                <a:latin typeface="Century Gothic"/>
                <a:cs typeface="Century Gothic"/>
              </a:rPr>
              <a:t>On this slide give a brief description of the business or </a:t>
            </a:r>
            <a:r>
              <a:rPr lang="en-US" sz="1900" dirty="0" smtClean="0">
                <a:solidFill>
                  <a:schemeClr val="bg1">
                    <a:lumMod val="50000"/>
                  </a:schemeClr>
                </a:solidFill>
                <a:latin typeface="Century Gothic"/>
                <a:cs typeface="Century Gothic"/>
              </a:rPr>
              <a:t>organisation</a:t>
            </a:r>
            <a:r>
              <a:rPr lang="en-US" sz="1900" dirty="0" smtClean="0">
                <a:solidFill>
                  <a:schemeClr val="bg1">
                    <a:lumMod val="50000"/>
                  </a:schemeClr>
                </a:solidFill>
                <a:latin typeface="Century Gothic"/>
                <a:cs typeface="Century Gothic"/>
              </a:rPr>
              <a:t>. </a:t>
            </a:r>
          </a:p>
          <a:p>
            <a:pPr>
              <a:lnSpc>
                <a:spcPct val="120000"/>
              </a:lnSpc>
            </a:pPr>
            <a:r>
              <a:rPr lang="en-US" sz="1900" dirty="0" smtClean="0">
                <a:solidFill>
                  <a:schemeClr val="bg1">
                    <a:lumMod val="50000"/>
                  </a:schemeClr>
                </a:solidFill>
                <a:latin typeface="Century Gothic"/>
                <a:cs typeface="Century Gothic"/>
              </a:rPr>
              <a:t>This will easily be found on the website of most businesses.</a:t>
            </a:r>
          </a:p>
          <a:p>
            <a:pPr>
              <a:lnSpc>
                <a:spcPct val="120000"/>
              </a:lnSpc>
            </a:pPr>
            <a:endParaRPr lang="en-US" sz="1900" dirty="0" smtClean="0">
              <a:solidFill>
                <a:schemeClr val="bg1">
                  <a:lumMod val="50000"/>
                </a:schemeClr>
              </a:solidFill>
              <a:latin typeface="Century Gothic"/>
              <a:cs typeface="Century Gothic"/>
            </a:endParaRPr>
          </a:p>
          <a:p>
            <a:pPr>
              <a:lnSpc>
                <a:spcPct val="120000"/>
              </a:lnSpc>
            </a:pPr>
            <a:r>
              <a:rPr lang="en-US" sz="1900" dirty="0" smtClean="0">
                <a:solidFill>
                  <a:schemeClr val="bg1">
                    <a:lumMod val="50000"/>
                  </a:schemeClr>
                </a:solidFill>
                <a:latin typeface="Century Gothic"/>
                <a:cs typeface="Century Gothic"/>
              </a:rPr>
              <a:t>This can include:</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“Mission” or purpose of the company (often found in the “About Us” section)</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Outline main products / services (described on their website)</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Geographical area of operation (search - ‘Company Name area of operation”)</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Total Annual Revenue (search </a:t>
            </a:r>
            <a:r>
              <a:rPr lang="mr-IN" sz="1900" dirty="0" smtClean="0">
                <a:solidFill>
                  <a:schemeClr val="bg1">
                    <a:lumMod val="50000"/>
                  </a:schemeClr>
                </a:solidFill>
                <a:latin typeface="Century Gothic"/>
                <a:cs typeface="Century Gothic"/>
              </a:rPr>
              <a:t>–</a:t>
            </a:r>
            <a:r>
              <a:rPr lang="en-US" sz="1900" dirty="0" smtClean="0">
                <a:solidFill>
                  <a:schemeClr val="bg1">
                    <a:lumMod val="50000"/>
                  </a:schemeClr>
                </a:solidFill>
                <a:latin typeface="Century Gothic"/>
                <a:cs typeface="Century Gothic"/>
              </a:rPr>
              <a:t> ‘Company </a:t>
            </a:r>
            <a:r>
              <a:rPr lang="en-US" sz="1900" dirty="0">
                <a:solidFill>
                  <a:schemeClr val="bg1">
                    <a:lumMod val="50000"/>
                  </a:schemeClr>
                </a:solidFill>
                <a:latin typeface="Century Gothic"/>
                <a:cs typeface="Century Gothic"/>
              </a:rPr>
              <a:t>Name total </a:t>
            </a:r>
            <a:r>
              <a:rPr lang="en-US" sz="1900" dirty="0" smtClean="0">
                <a:solidFill>
                  <a:schemeClr val="bg1">
                    <a:lumMod val="50000"/>
                  </a:schemeClr>
                </a:solidFill>
                <a:latin typeface="Century Gothic"/>
                <a:cs typeface="Century Gothic"/>
              </a:rPr>
              <a:t>annual sales’)</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Market position if known (e.g. 1,2 or 3 </a:t>
            </a:r>
            <a:r>
              <a:rPr lang="en-US" sz="1900" dirty="0" smtClean="0">
                <a:solidFill>
                  <a:schemeClr val="bg1">
                    <a:lumMod val="50000"/>
                  </a:schemeClr>
                </a:solidFill>
                <a:latin typeface="Century Gothic"/>
                <a:cs typeface="Century Gothic"/>
              </a:rPr>
              <a:t>etc.) </a:t>
            </a:r>
            <a:r>
              <a:rPr lang="mr-IN" sz="1900" dirty="0" smtClean="0">
                <a:solidFill>
                  <a:schemeClr val="bg1">
                    <a:lumMod val="50000"/>
                  </a:schemeClr>
                </a:solidFill>
                <a:latin typeface="Century Gothic"/>
                <a:cs typeface="Century Gothic"/>
              </a:rPr>
              <a:t>–</a:t>
            </a:r>
            <a:r>
              <a:rPr lang="en-US" sz="1900" dirty="0" smtClean="0">
                <a:solidFill>
                  <a:schemeClr val="bg1">
                    <a:lumMod val="50000"/>
                  </a:schemeClr>
                </a:solidFill>
                <a:latin typeface="Century Gothic"/>
                <a:cs typeface="Century Gothic"/>
              </a:rPr>
              <a:t> (e.g. try ‘Company Name ranking’)</a:t>
            </a:r>
          </a:p>
          <a:p>
            <a:pPr marL="342900" indent="-342900">
              <a:lnSpc>
                <a:spcPct val="120000"/>
              </a:lnSpc>
              <a:buFont typeface="Arial"/>
              <a:buChar char="•"/>
            </a:pPr>
            <a:r>
              <a:rPr lang="en-US" sz="1900" dirty="0" smtClean="0">
                <a:solidFill>
                  <a:schemeClr val="bg1">
                    <a:lumMod val="50000"/>
                  </a:schemeClr>
                </a:solidFill>
                <a:latin typeface="Century Gothic"/>
                <a:cs typeface="Century Gothic"/>
              </a:rPr>
              <a:t>Total number of employees </a:t>
            </a:r>
            <a:r>
              <a:rPr lang="mr-IN" sz="1900" dirty="0" smtClean="0">
                <a:solidFill>
                  <a:schemeClr val="bg1">
                    <a:lumMod val="50000"/>
                  </a:schemeClr>
                </a:solidFill>
                <a:latin typeface="Century Gothic"/>
                <a:cs typeface="Century Gothic"/>
              </a:rPr>
              <a:t>–</a:t>
            </a:r>
            <a:r>
              <a:rPr lang="en-US" sz="1900" dirty="0" smtClean="0">
                <a:solidFill>
                  <a:schemeClr val="bg1">
                    <a:lumMod val="50000"/>
                  </a:schemeClr>
                </a:solidFill>
                <a:latin typeface="Century Gothic"/>
                <a:cs typeface="Century Gothic"/>
              </a:rPr>
              <a:t> simple web search or in ‘Annual Report’)</a:t>
            </a:r>
          </a:p>
          <a:p>
            <a:pPr>
              <a:lnSpc>
                <a:spcPct val="120000"/>
              </a:lnSpc>
            </a:pPr>
            <a:endParaRPr lang="en-US" sz="2200" dirty="0">
              <a:solidFill>
                <a:schemeClr val="bg1">
                  <a:lumMod val="50000"/>
                </a:schemeClr>
              </a:solidFill>
              <a:latin typeface="Arial"/>
              <a:cs typeface="Arial"/>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365369697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fade">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9" end="9"/>
                                            </p:txEl>
                                          </p:spTgt>
                                        </p:tgtEl>
                                        <p:attrNameLst>
                                          <p:attrName>style.visibility</p:attrName>
                                        </p:attrNameLst>
                                      </p:cBhvr>
                                      <p:to>
                                        <p:strVal val="visible"/>
                                      </p:to>
                                    </p:set>
                                    <p:animEffect transition="in" filter="fade">
                                      <p:cBhvr>
                                        <p:cTn id="47" dur="5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Understanding our Macro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320789"/>
            <a:ext cx="10332127" cy="5054198"/>
          </a:xfrm>
          <a:prstGeom prst="rect">
            <a:avLst/>
          </a:prstGeom>
          <a:noFill/>
        </p:spPr>
        <p:txBody>
          <a:bodyPr wrap="square" lIns="91433" tIns="45717" rIns="91433" bIns="45717" rtlCol="0">
            <a:spAutoFit/>
          </a:bodyPr>
          <a:lstStyle/>
          <a:p>
            <a:pPr>
              <a:lnSpc>
                <a:spcPct val="90000"/>
              </a:lnSpc>
            </a:pPr>
            <a:r>
              <a:rPr lang="en-US" sz="1500" dirty="0" smtClean="0">
                <a:solidFill>
                  <a:schemeClr val="bg1">
                    <a:lumMod val="50000"/>
                  </a:schemeClr>
                </a:solidFill>
                <a:latin typeface="Century Gothic"/>
                <a:cs typeface="Century Gothic"/>
              </a:rPr>
              <a:t>As you don’t have enough time to research commonly used sources, e.g. Mintel, Forrester Research or Gartner Research, you will find quickly accessible and useful information at:</a:t>
            </a:r>
          </a:p>
          <a:p>
            <a:pPr>
              <a:lnSpc>
                <a:spcPct val="90000"/>
              </a:lnSpc>
            </a:pPr>
            <a:endParaRPr lang="en-US" sz="1500" dirty="0" smtClean="0">
              <a:solidFill>
                <a:schemeClr val="bg1">
                  <a:lumMod val="50000"/>
                </a:schemeClr>
              </a:solidFill>
              <a:latin typeface="Century Gothic"/>
              <a:cs typeface="Century Gothic"/>
            </a:endParaRPr>
          </a:p>
          <a:p>
            <a:pPr lvl="1">
              <a:lnSpc>
                <a:spcPct val="90000"/>
              </a:lnSpc>
            </a:pPr>
            <a:r>
              <a:rPr lang="en-US" sz="1200" dirty="0" smtClean="0">
                <a:solidFill>
                  <a:schemeClr val="bg1">
                    <a:lumMod val="50000"/>
                  </a:schemeClr>
                </a:solidFill>
                <a:latin typeface="Century Gothic"/>
                <a:cs typeface="Century Gothic"/>
                <a:hlinkClick r:id="rId4"/>
              </a:rPr>
              <a:t>www.wikipedia.com</a:t>
            </a:r>
            <a:r>
              <a:rPr lang="en-US" sz="1200" dirty="0" smtClean="0">
                <a:solidFill>
                  <a:schemeClr val="bg1">
                    <a:lumMod val="50000"/>
                  </a:schemeClr>
                </a:solidFill>
                <a:latin typeface="Century Gothic"/>
                <a:cs typeface="Century Gothic"/>
              </a:rPr>
              <a:t> </a:t>
            </a:r>
            <a:endParaRPr lang="en-US" sz="1200" dirty="0">
              <a:solidFill>
                <a:schemeClr val="bg1">
                  <a:lumMod val="50000"/>
                </a:schemeClr>
              </a:solidFill>
              <a:latin typeface="Century Gothic"/>
              <a:cs typeface="Century Gothic"/>
            </a:endParaRPr>
          </a:p>
          <a:p>
            <a:pPr lvl="1">
              <a:lnSpc>
                <a:spcPct val="90000"/>
              </a:lnSpc>
            </a:pPr>
            <a:r>
              <a:rPr lang="en-US" sz="1200" dirty="0" smtClean="0">
                <a:solidFill>
                  <a:schemeClr val="bg1">
                    <a:lumMod val="50000"/>
                  </a:schemeClr>
                </a:solidFill>
                <a:latin typeface="Century Gothic"/>
                <a:cs typeface="Century Gothic"/>
                <a:hlinkClick r:id="rId5"/>
              </a:rPr>
              <a:t>https</a:t>
            </a:r>
            <a:r>
              <a:rPr lang="en-US" sz="1200" dirty="0">
                <a:solidFill>
                  <a:schemeClr val="bg1">
                    <a:lumMod val="50000"/>
                  </a:schemeClr>
                </a:solidFill>
                <a:latin typeface="Century Gothic"/>
                <a:cs typeface="Century Gothic"/>
                <a:hlinkClick r:id="rId5"/>
              </a:rPr>
              <a:t>://www.cia.gov/library/publications/the-world-factbook/</a:t>
            </a:r>
            <a:r>
              <a:rPr lang="en-US" sz="1200" dirty="0">
                <a:solidFill>
                  <a:schemeClr val="bg1">
                    <a:lumMod val="50000"/>
                  </a:schemeClr>
                </a:solidFill>
                <a:latin typeface="Century Gothic"/>
                <a:cs typeface="Century Gothic"/>
              </a:rPr>
              <a:t> </a:t>
            </a:r>
          </a:p>
          <a:p>
            <a:pPr>
              <a:lnSpc>
                <a:spcPct val="90000"/>
              </a:lnSpc>
            </a:pPr>
            <a:endParaRPr lang="en-US" sz="1500" dirty="0" smtClean="0">
              <a:solidFill>
                <a:schemeClr val="bg1">
                  <a:lumMod val="50000"/>
                </a:schemeClr>
              </a:solidFill>
              <a:latin typeface="Century Gothic"/>
              <a:cs typeface="Century Gothic"/>
            </a:endParaRPr>
          </a:p>
          <a:p>
            <a:pPr>
              <a:lnSpc>
                <a:spcPct val="90000"/>
              </a:lnSpc>
            </a:pPr>
            <a:r>
              <a:rPr lang="en-US" sz="1500" dirty="0" smtClean="0">
                <a:solidFill>
                  <a:schemeClr val="bg1">
                    <a:lumMod val="50000"/>
                  </a:schemeClr>
                </a:solidFill>
                <a:latin typeface="Century Gothic"/>
                <a:cs typeface="Century Gothic"/>
              </a:rPr>
              <a:t>Type in the name of the country and it will help you in finding information about:</a:t>
            </a:r>
            <a:endParaRPr lang="en-US" sz="1500" dirty="0">
              <a:solidFill>
                <a:schemeClr val="bg1">
                  <a:lumMod val="50000"/>
                </a:schemeClr>
              </a:solidFill>
              <a:latin typeface="Century Gothic"/>
              <a:cs typeface="Century Gothic"/>
            </a:endParaRPr>
          </a:p>
          <a:p>
            <a:pPr lvl="1">
              <a:lnSpc>
                <a:spcPct val="90000"/>
              </a:lnSpc>
            </a:pPr>
            <a:r>
              <a:rPr lang="en-US" sz="1500" dirty="0" smtClean="0">
                <a:solidFill>
                  <a:schemeClr val="bg1">
                    <a:lumMod val="50000"/>
                  </a:schemeClr>
                </a:solidFill>
                <a:latin typeface="Century Gothic"/>
                <a:cs typeface="Century Gothic"/>
              </a:rPr>
              <a:t>Demographics: </a:t>
            </a:r>
            <a:endParaRPr lang="en-US" sz="1500" dirty="0">
              <a:solidFill>
                <a:schemeClr val="bg1">
                  <a:lumMod val="50000"/>
                </a:schemeClr>
              </a:solidFill>
              <a:latin typeface="Century Gothic"/>
              <a:cs typeface="Century Gothic"/>
            </a:endParaRPr>
          </a:p>
          <a:p>
            <a:pPr marL="742915" lvl="1" indent="-285750">
              <a:lnSpc>
                <a:spcPct val="90000"/>
              </a:lnSpc>
              <a:buFont typeface="Arial"/>
              <a:buChar char="•"/>
            </a:pPr>
            <a:r>
              <a:rPr lang="en-US" sz="1500" dirty="0" smtClean="0">
                <a:solidFill>
                  <a:schemeClr val="bg1">
                    <a:lumMod val="50000"/>
                  </a:schemeClr>
                </a:solidFill>
                <a:latin typeface="Century Gothic"/>
                <a:cs typeface="Century Gothic"/>
              </a:rPr>
              <a:t>Choose the main market (biggest area of sales) or proposed market. </a:t>
            </a:r>
          </a:p>
          <a:p>
            <a:pPr marL="742915" lvl="1" indent="-285750">
              <a:lnSpc>
                <a:spcPct val="90000"/>
              </a:lnSpc>
              <a:buFont typeface="Arial"/>
              <a:buChar char="•"/>
            </a:pPr>
            <a:r>
              <a:rPr lang="en-US" sz="1500" dirty="0">
                <a:solidFill>
                  <a:schemeClr val="bg1">
                    <a:lumMod val="50000"/>
                  </a:schemeClr>
                </a:solidFill>
                <a:latin typeface="Century Gothic"/>
                <a:cs typeface="Century Gothic"/>
              </a:rPr>
              <a:t>P</a:t>
            </a:r>
            <a:r>
              <a:rPr lang="en-US" sz="1500" dirty="0" smtClean="0">
                <a:solidFill>
                  <a:schemeClr val="bg1">
                    <a:lumMod val="50000"/>
                  </a:schemeClr>
                </a:solidFill>
                <a:latin typeface="Century Gothic"/>
                <a:cs typeface="Century Gothic"/>
              </a:rPr>
              <a:t>opulation size </a:t>
            </a:r>
            <a:r>
              <a:rPr lang="mr-IN" sz="1500" dirty="0" smtClean="0">
                <a:solidFill>
                  <a:schemeClr val="bg1">
                    <a:lumMod val="50000"/>
                  </a:schemeClr>
                </a:solidFill>
                <a:latin typeface="Century Gothic"/>
                <a:cs typeface="Century Gothic"/>
              </a:rPr>
              <a:t>–</a:t>
            </a:r>
            <a:r>
              <a:rPr lang="en-US" sz="1500" dirty="0" smtClean="0">
                <a:solidFill>
                  <a:schemeClr val="bg1">
                    <a:lumMod val="50000"/>
                  </a:schemeClr>
                </a:solidFill>
                <a:latin typeface="Century Gothic"/>
                <a:cs typeface="Century Gothic"/>
              </a:rPr>
              <a:t> (growing or contracting), age profiles, education level, cultural diversity and major social changes.</a:t>
            </a:r>
          </a:p>
          <a:p>
            <a:pPr lvl="1">
              <a:lnSpc>
                <a:spcPct val="90000"/>
              </a:lnSpc>
            </a:pPr>
            <a:endParaRPr lang="en-US" sz="1500" dirty="0" smtClean="0">
              <a:solidFill>
                <a:schemeClr val="bg1">
                  <a:lumMod val="50000"/>
                </a:schemeClr>
              </a:solidFill>
              <a:latin typeface="Century Gothic"/>
              <a:cs typeface="Century Gothic"/>
            </a:endParaRPr>
          </a:p>
          <a:p>
            <a:pPr lvl="1">
              <a:lnSpc>
                <a:spcPct val="90000"/>
              </a:lnSpc>
            </a:pPr>
            <a:r>
              <a:rPr lang="en-US" sz="1500" dirty="0" smtClean="0">
                <a:solidFill>
                  <a:schemeClr val="bg1">
                    <a:lumMod val="50000"/>
                  </a:schemeClr>
                </a:solidFill>
                <a:latin typeface="Century Gothic"/>
                <a:cs typeface="Century Gothic"/>
              </a:rPr>
              <a:t>Size of the potential market place: Is there potential for a significant volume of sales. For example the target market could be Females, aged between 22 </a:t>
            </a:r>
            <a:r>
              <a:rPr lang="mr-IN" sz="1500" dirty="0" smtClean="0">
                <a:solidFill>
                  <a:schemeClr val="bg1">
                    <a:lumMod val="50000"/>
                  </a:schemeClr>
                </a:solidFill>
                <a:latin typeface="Century Gothic"/>
                <a:cs typeface="Century Gothic"/>
              </a:rPr>
              <a:t>–</a:t>
            </a:r>
            <a:r>
              <a:rPr lang="en-US" sz="1500" dirty="0" smtClean="0">
                <a:solidFill>
                  <a:schemeClr val="bg1">
                    <a:lumMod val="50000"/>
                  </a:schemeClr>
                </a:solidFill>
                <a:latin typeface="Century Gothic"/>
                <a:cs typeface="Century Gothic"/>
              </a:rPr>
              <a:t> 30 years. </a:t>
            </a:r>
          </a:p>
          <a:p>
            <a:pPr lvl="1">
              <a:lnSpc>
                <a:spcPct val="90000"/>
              </a:lnSpc>
            </a:pPr>
            <a:endParaRPr lang="en-US" sz="1500" dirty="0">
              <a:solidFill>
                <a:schemeClr val="bg1">
                  <a:lumMod val="50000"/>
                </a:schemeClr>
              </a:solidFill>
              <a:latin typeface="Century Gothic"/>
              <a:cs typeface="Century Gothic"/>
            </a:endParaRPr>
          </a:p>
          <a:p>
            <a:pPr lvl="1">
              <a:lnSpc>
                <a:spcPct val="90000"/>
              </a:lnSpc>
            </a:pPr>
            <a:r>
              <a:rPr lang="en-US" sz="1500" dirty="0">
                <a:solidFill>
                  <a:schemeClr val="bg1">
                    <a:lumMod val="50000"/>
                  </a:schemeClr>
                </a:solidFill>
                <a:latin typeface="Century Gothic"/>
                <a:cs typeface="Century Gothic"/>
              </a:rPr>
              <a:t>The economy: is it healthy and growing </a:t>
            </a:r>
            <a:r>
              <a:rPr lang="en-US" sz="1500" dirty="0" smtClean="0">
                <a:solidFill>
                  <a:schemeClr val="bg1">
                    <a:lumMod val="50000"/>
                  </a:schemeClr>
                </a:solidFill>
                <a:latin typeface="Century Gothic"/>
                <a:cs typeface="Century Gothic"/>
              </a:rPr>
              <a:t>or </a:t>
            </a:r>
            <a:r>
              <a:rPr lang="en-US" sz="1500" dirty="0">
                <a:solidFill>
                  <a:schemeClr val="bg1">
                    <a:lumMod val="50000"/>
                  </a:schemeClr>
                </a:solidFill>
                <a:latin typeface="Century Gothic"/>
                <a:cs typeface="Century Gothic"/>
              </a:rPr>
              <a:t>slowing</a:t>
            </a:r>
            <a:r>
              <a:rPr lang="en-US" sz="1500" dirty="0" smtClean="0">
                <a:solidFill>
                  <a:schemeClr val="bg1">
                    <a:lumMod val="50000"/>
                  </a:schemeClr>
                </a:solidFill>
                <a:latin typeface="Arial"/>
                <a:cs typeface="Arial"/>
              </a:rPr>
              <a:t>?</a:t>
            </a:r>
            <a:r>
              <a:rPr lang="en-US" sz="1500" dirty="0" smtClean="0">
                <a:solidFill>
                  <a:schemeClr val="bg1">
                    <a:lumMod val="50000"/>
                  </a:schemeClr>
                </a:solidFill>
                <a:latin typeface="Century Gothic"/>
                <a:cs typeface="Century Gothic"/>
              </a:rPr>
              <a:t> (hint: look for a summary report on recent economic trends for info)</a:t>
            </a:r>
            <a:endParaRPr lang="en-US" sz="1500" dirty="0">
              <a:solidFill>
                <a:schemeClr val="bg1">
                  <a:lumMod val="50000"/>
                </a:schemeClr>
              </a:solidFill>
              <a:latin typeface="Century Gothic"/>
              <a:cs typeface="Century Gothic"/>
            </a:endParaRPr>
          </a:p>
          <a:p>
            <a:pPr lvl="1">
              <a:lnSpc>
                <a:spcPct val="90000"/>
              </a:lnSpc>
            </a:pPr>
            <a:endParaRPr lang="en-US" sz="1500" dirty="0" smtClean="0">
              <a:solidFill>
                <a:schemeClr val="bg1">
                  <a:lumMod val="50000"/>
                </a:schemeClr>
              </a:solidFill>
              <a:latin typeface="Century Gothic"/>
              <a:cs typeface="Century Gothic"/>
            </a:endParaRPr>
          </a:p>
          <a:p>
            <a:pPr lvl="1">
              <a:lnSpc>
                <a:spcPct val="90000"/>
              </a:lnSpc>
            </a:pPr>
            <a:r>
              <a:rPr lang="en-US" sz="1500" dirty="0" smtClean="0">
                <a:solidFill>
                  <a:schemeClr val="bg1">
                    <a:lumMod val="50000"/>
                  </a:schemeClr>
                </a:solidFill>
                <a:latin typeface="Century Gothic"/>
                <a:cs typeface="Century Gothic"/>
              </a:rPr>
              <a:t>Natural Environment: Availability of raw materials, Energy cost trends, Population growth, Government policy and management of natural resources</a:t>
            </a:r>
          </a:p>
          <a:p>
            <a:pPr lvl="1">
              <a:lnSpc>
                <a:spcPct val="90000"/>
              </a:lnSpc>
            </a:pPr>
            <a:endParaRPr lang="en-US" sz="1500" dirty="0">
              <a:solidFill>
                <a:schemeClr val="bg1">
                  <a:lumMod val="50000"/>
                </a:schemeClr>
              </a:solidFill>
              <a:latin typeface="Century Gothic"/>
              <a:cs typeface="Century Gothic"/>
            </a:endParaRPr>
          </a:p>
          <a:p>
            <a:pPr lvl="1">
              <a:lnSpc>
                <a:spcPct val="90000"/>
              </a:lnSpc>
            </a:pPr>
            <a:r>
              <a:rPr lang="en-US" sz="1500" dirty="0" smtClean="0">
                <a:solidFill>
                  <a:schemeClr val="bg1">
                    <a:lumMod val="50000"/>
                  </a:schemeClr>
                </a:solidFill>
                <a:latin typeface="Century Gothic"/>
                <a:cs typeface="Century Gothic"/>
              </a:rPr>
              <a:t>Political, Legal and Technological changes</a:t>
            </a:r>
          </a:p>
          <a:p>
            <a:pPr>
              <a:lnSpc>
                <a:spcPct val="90000"/>
              </a:lnSpc>
            </a:pPr>
            <a:endParaRPr lang="en-US" sz="1400" dirty="0" smtClean="0">
              <a:solidFill>
                <a:schemeClr val="bg1">
                  <a:lumMod val="50000"/>
                </a:schemeClr>
              </a:solidFill>
              <a:latin typeface="Century Gothic"/>
              <a:cs typeface="Century Gothic"/>
            </a:endParaRPr>
          </a:p>
          <a:p>
            <a:endParaRPr lang="en-US" sz="14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2338842428"/>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animEffect transition="in" filter="fade">
                                      <p:cBhvr>
                                        <p:cTn id="15" dur="500"/>
                                        <p:tgtEl>
                                          <p:spTgt spid="8">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
                                            <p:txEl>
                                              <p:pRg st="5" end="5"/>
                                            </p:txEl>
                                          </p:spTgt>
                                        </p:tgtEl>
                                        <p:attrNameLst>
                                          <p:attrName>style.visibility</p:attrName>
                                        </p:attrNameLst>
                                      </p:cBhvr>
                                      <p:to>
                                        <p:strVal val="visible"/>
                                      </p:to>
                                    </p:set>
                                    <p:animEffect transition="in" filter="fade">
                                      <p:cBhvr>
                                        <p:cTn id="20" dur="500"/>
                                        <p:tgtEl>
                                          <p:spTgt spid="8">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animEffect transition="in" filter="fade">
                                      <p:cBhvr>
                                        <p:cTn id="25" dur="500"/>
                                        <p:tgtEl>
                                          <p:spTgt spid="8">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8">
                                            <p:txEl>
                                              <p:pRg st="7" end="7"/>
                                            </p:txEl>
                                          </p:spTgt>
                                        </p:tgtEl>
                                        <p:attrNameLst>
                                          <p:attrName>style.visibility</p:attrName>
                                        </p:attrNameLst>
                                      </p:cBhvr>
                                      <p:to>
                                        <p:strVal val="visible"/>
                                      </p:to>
                                    </p:set>
                                    <p:animEffect transition="in" filter="fade">
                                      <p:cBhvr>
                                        <p:cTn id="28" dur="500"/>
                                        <p:tgtEl>
                                          <p:spTgt spid="8">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8">
                                            <p:txEl>
                                              <p:pRg st="8" end="8"/>
                                            </p:txEl>
                                          </p:spTgt>
                                        </p:tgtEl>
                                        <p:attrNameLst>
                                          <p:attrName>style.visibility</p:attrName>
                                        </p:attrNameLst>
                                      </p:cBhvr>
                                      <p:to>
                                        <p:strVal val="visible"/>
                                      </p:to>
                                    </p:set>
                                    <p:animEffect transition="in" filter="fade">
                                      <p:cBhvr>
                                        <p:cTn id="31" dur="500"/>
                                        <p:tgtEl>
                                          <p:spTgt spid="8">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
                                            <p:txEl>
                                              <p:pRg st="8" end="8"/>
                                            </p:txEl>
                                          </p:spTgt>
                                        </p:tgtEl>
                                        <p:attrNameLst>
                                          <p:attrName>style.visibility</p:attrName>
                                        </p:attrNameLst>
                                      </p:cBhvr>
                                      <p:to>
                                        <p:strVal val="visible"/>
                                      </p:to>
                                    </p:set>
                                    <p:animEffect transition="in" filter="fade">
                                      <p:cBhvr>
                                        <p:cTn id="36" dur="500"/>
                                        <p:tgtEl>
                                          <p:spTgt spid="8">
                                            <p:txEl>
                                              <p:pRg st="8" end="8"/>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8">
                                            <p:txEl>
                                              <p:pRg st="10" end="10"/>
                                            </p:txEl>
                                          </p:spTgt>
                                        </p:tgtEl>
                                        <p:attrNameLst>
                                          <p:attrName>style.visibility</p:attrName>
                                        </p:attrNameLst>
                                      </p:cBhvr>
                                      <p:to>
                                        <p:strVal val="visible"/>
                                      </p:to>
                                    </p:set>
                                    <p:animEffect transition="in" filter="fade">
                                      <p:cBhvr>
                                        <p:cTn id="39" dur="500"/>
                                        <p:tgtEl>
                                          <p:spTgt spid="8">
                                            <p:txEl>
                                              <p:pRg st="10" end="1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8">
                                            <p:txEl>
                                              <p:pRg st="12" end="12"/>
                                            </p:txEl>
                                          </p:spTgt>
                                        </p:tgtEl>
                                        <p:attrNameLst>
                                          <p:attrName>style.visibility</p:attrName>
                                        </p:attrNameLst>
                                      </p:cBhvr>
                                      <p:to>
                                        <p:strVal val="visible"/>
                                      </p:to>
                                    </p:set>
                                    <p:animEffect transition="in" filter="fade">
                                      <p:cBhvr>
                                        <p:cTn id="44" dur="500"/>
                                        <p:tgtEl>
                                          <p:spTgt spid="8">
                                            <p:txEl>
                                              <p:pRg st="12" end="1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8">
                                            <p:txEl>
                                              <p:pRg st="14" end="14"/>
                                            </p:txEl>
                                          </p:spTgt>
                                        </p:tgtEl>
                                        <p:attrNameLst>
                                          <p:attrName>style.visibility</p:attrName>
                                        </p:attrNameLst>
                                      </p:cBhvr>
                                      <p:to>
                                        <p:strVal val="visible"/>
                                      </p:to>
                                    </p:set>
                                    <p:animEffect transition="in" filter="fade">
                                      <p:cBhvr>
                                        <p:cTn id="49" dur="500"/>
                                        <p:tgtEl>
                                          <p:spTgt spid="8">
                                            <p:txEl>
                                              <p:pRg st="14" end="1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8">
                                            <p:txEl>
                                              <p:pRg st="16" end="16"/>
                                            </p:txEl>
                                          </p:spTgt>
                                        </p:tgtEl>
                                        <p:attrNameLst>
                                          <p:attrName>style.visibility</p:attrName>
                                        </p:attrNameLst>
                                      </p:cBhvr>
                                      <p:to>
                                        <p:strVal val="visible"/>
                                      </p:to>
                                    </p:set>
                                    <p:animEffect transition="in" filter="fade">
                                      <p:cBhvr>
                                        <p:cTn id="54" dur="500"/>
                                        <p:tgtEl>
                                          <p:spTgt spid="8">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Understanding our Micro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2235171"/>
            <a:ext cx="10332127" cy="3134185"/>
          </a:xfrm>
          <a:prstGeom prst="rect">
            <a:avLst/>
          </a:prstGeom>
          <a:noFill/>
        </p:spPr>
        <p:txBody>
          <a:bodyPr wrap="square" lIns="91433" tIns="45717" rIns="91433" bIns="45717" rtlCol="0">
            <a:spAutoFit/>
          </a:bodyPr>
          <a:lstStyle/>
          <a:p>
            <a:pPr marL="342900" indent="-342900">
              <a:buFont typeface="Arial"/>
              <a:buChar char="•"/>
            </a:pPr>
            <a:r>
              <a:rPr lang="en-US" sz="1500" dirty="0" smtClean="0">
                <a:solidFill>
                  <a:schemeClr val="bg1">
                    <a:lumMod val="50000"/>
                  </a:schemeClr>
                </a:solidFill>
                <a:latin typeface="Century Gothic"/>
                <a:cs typeface="Century Gothic"/>
              </a:rPr>
              <a:t>The company: can </a:t>
            </a:r>
            <a:r>
              <a:rPr lang="en-US" sz="1500" dirty="0">
                <a:solidFill>
                  <a:schemeClr val="bg1">
                    <a:lumMod val="50000"/>
                  </a:schemeClr>
                </a:solidFill>
                <a:latin typeface="Century Gothic"/>
                <a:cs typeface="Century Gothic"/>
              </a:rPr>
              <a:t>the business keep up with demand or will it need more resources and if so, when</a:t>
            </a:r>
            <a:r>
              <a:rPr lang="en-US" sz="1500" dirty="0">
                <a:solidFill>
                  <a:schemeClr val="bg1">
                    <a:lumMod val="50000"/>
                  </a:schemeClr>
                </a:solidFill>
                <a:latin typeface="Arial"/>
                <a:cs typeface="Arial"/>
              </a:rPr>
              <a:t>?</a:t>
            </a:r>
          </a:p>
          <a:p>
            <a:pPr marL="342900" indent="-342900">
              <a:buFont typeface="Arial"/>
              <a:buChar char="•"/>
            </a:pPr>
            <a:endParaRPr lang="en-US" sz="1500" dirty="0" smtClean="0">
              <a:solidFill>
                <a:schemeClr val="bg1">
                  <a:lumMod val="50000"/>
                </a:schemeClr>
              </a:solidFill>
              <a:latin typeface="Century Gothic"/>
              <a:cs typeface="Century Gothic"/>
            </a:endParaRPr>
          </a:p>
          <a:p>
            <a:pPr marL="342900" indent="-342900">
              <a:buFont typeface="Arial"/>
              <a:buChar char="•"/>
            </a:pPr>
            <a:r>
              <a:rPr lang="en-US" sz="1500" dirty="0" smtClean="0">
                <a:solidFill>
                  <a:schemeClr val="bg1">
                    <a:lumMod val="50000"/>
                  </a:schemeClr>
                </a:solidFill>
                <a:latin typeface="Century Gothic"/>
                <a:cs typeface="Century Gothic"/>
              </a:rPr>
              <a:t>Suppliers: the quality and reliability of suppliers can affect a company’s ability to serve its customers.</a:t>
            </a:r>
          </a:p>
          <a:p>
            <a:pPr marL="342900" indent="-342900">
              <a:buFont typeface="Arial"/>
              <a:buChar char="•"/>
            </a:pPr>
            <a:endParaRPr lang="en-US" sz="1500" dirty="0">
              <a:solidFill>
                <a:schemeClr val="bg1">
                  <a:lumMod val="50000"/>
                </a:schemeClr>
              </a:solidFill>
              <a:latin typeface="Arial"/>
              <a:cs typeface="Arial"/>
            </a:endParaRPr>
          </a:p>
          <a:p>
            <a:pPr marL="342900" indent="-342900">
              <a:buFont typeface="Arial"/>
              <a:buChar char="•"/>
            </a:pPr>
            <a:r>
              <a:rPr lang="en-US" sz="1500" dirty="0" smtClean="0">
                <a:solidFill>
                  <a:schemeClr val="bg1">
                    <a:lumMod val="50000"/>
                  </a:schemeClr>
                </a:solidFill>
                <a:latin typeface="Century Gothic"/>
                <a:cs typeface="Century Gothic"/>
              </a:rPr>
              <a:t>Customers and </a:t>
            </a:r>
            <a:r>
              <a:rPr lang="en-US" sz="1500" dirty="0">
                <a:solidFill>
                  <a:schemeClr val="bg1">
                    <a:lumMod val="50000"/>
                  </a:schemeClr>
                </a:solidFill>
                <a:latin typeface="Century Gothic"/>
                <a:cs typeface="Century Gothic"/>
              </a:rPr>
              <a:t>Scalability: </a:t>
            </a:r>
            <a:r>
              <a:rPr lang="en-US" sz="1500" dirty="0" smtClean="0">
                <a:solidFill>
                  <a:schemeClr val="bg1">
                    <a:lumMod val="50000"/>
                  </a:schemeClr>
                </a:solidFill>
                <a:latin typeface="Century Gothic"/>
                <a:cs typeface="Century Gothic"/>
              </a:rPr>
              <a:t>does </a:t>
            </a:r>
            <a:r>
              <a:rPr lang="en-US" sz="1500" dirty="0">
                <a:solidFill>
                  <a:schemeClr val="bg1">
                    <a:lumMod val="50000"/>
                  </a:schemeClr>
                </a:solidFill>
                <a:latin typeface="Century Gothic"/>
                <a:cs typeface="Century Gothic"/>
              </a:rPr>
              <a:t>the product or service meet an essential ‘need’, for example a utility such as power or gas. Alternatively, does it fulfill a compelling ‘want’, say an iPhone, or an expensive fashion item</a:t>
            </a:r>
          </a:p>
          <a:p>
            <a:pPr marL="342900" indent="-342900">
              <a:buFont typeface="Arial"/>
              <a:buChar char="•"/>
            </a:pPr>
            <a:endParaRPr lang="en-US" sz="1500" dirty="0">
              <a:solidFill>
                <a:schemeClr val="bg1">
                  <a:lumMod val="50000"/>
                </a:schemeClr>
              </a:solidFill>
              <a:latin typeface="Century Gothic"/>
              <a:cs typeface="Century Gothic"/>
            </a:endParaRPr>
          </a:p>
          <a:p>
            <a:pPr marL="342900" indent="-342900">
              <a:buFont typeface="Arial"/>
              <a:buChar char="•"/>
            </a:pPr>
            <a:r>
              <a:rPr lang="en-US" sz="1500" dirty="0" smtClean="0">
                <a:solidFill>
                  <a:srgbClr val="7F7F7F"/>
                </a:solidFill>
                <a:latin typeface="Century Gothic"/>
                <a:cs typeface="Century Gothic"/>
              </a:rPr>
              <a:t>Competition: are there many or just a few suppliers available to meet the same demand. Are they competing on price, quality, ability to meet demand, widespread availability. What is the comparative strength of the competition</a:t>
            </a:r>
            <a:r>
              <a:rPr lang="en-US" sz="1500" dirty="0" smtClean="0">
                <a:solidFill>
                  <a:srgbClr val="7F7F7F"/>
                </a:solidFill>
                <a:latin typeface="Arial"/>
                <a:cs typeface="Arial"/>
              </a:rPr>
              <a:t>?</a:t>
            </a:r>
            <a:r>
              <a:rPr lang="en-US" sz="1500" dirty="0" smtClean="0">
                <a:solidFill>
                  <a:srgbClr val="7F7F7F"/>
                </a:solidFill>
                <a:latin typeface="Century Gothic"/>
                <a:cs typeface="Century Gothic"/>
              </a:rPr>
              <a:t> </a:t>
            </a:r>
          </a:p>
          <a:p>
            <a:pPr>
              <a:lnSpc>
                <a:spcPct val="90000"/>
              </a:lnSpc>
            </a:pPr>
            <a:endParaRPr lang="en-US" sz="2000" dirty="0" smtClean="0">
              <a:solidFill>
                <a:schemeClr val="bg1">
                  <a:lumMod val="50000"/>
                </a:schemeClr>
              </a:solidFill>
              <a:latin typeface="Century Gothic"/>
              <a:cs typeface="Century Gothic"/>
            </a:endParaRPr>
          </a:p>
          <a:p>
            <a:endParaRPr lang="en-US" sz="1600" dirty="0">
              <a:solidFill>
                <a:schemeClr val="bg1">
                  <a:lumMod val="50000"/>
                </a:schemeClr>
              </a:solidFill>
              <a:latin typeface="Arial"/>
              <a:cs typeface="Arial"/>
            </a:endParaRPr>
          </a:p>
        </p:txBody>
      </p:sp>
      <p:sp>
        <p:nvSpPr>
          <p:cNvPr id="2" name="TextBox 1"/>
          <p:cNvSpPr txBox="1"/>
          <p:nvPr/>
        </p:nvSpPr>
        <p:spPr>
          <a:xfrm>
            <a:off x="1286933" y="1219201"/>
            <a:ext cx="10244667" cy="738664"/>
          </a:xfrm>
          <a:prstGeom prst="rect">
            <a:avLst/>
          </a:prstGeom>
          <a:noFill/>
        </p:spPr>
        <p:txBody>
          <a:bodyPr wrap="square" rtlCol="0">
            <a:spAutoFit/>
          </a:bodyPr>
          <a:lstStyle/>
          <a:p>
            <a:r>
              <a:rPr lang="en-US" sz="1400" dirty="0" smtClean="0">
                <a:latin typeface="Century Gothic"/>
                <a:cs typeface="Century Gothic"/>
              </a:rPr>
              <a:t>In reality you would spend significant time pulling together the most solidly reliable information possible for this section. In this exercise, you do not have enough time to obtain reliable research. Therefore, for the purposes of this presentation, please supply what information you can quickly obtain and give your ‘best guess’ for the rest.</a:t>
            </a:r>
            <a:endParaRPr lang="en-US" sz="1400" dirty="0">
              <a:latin typeface="Century Gothic"/>
              <a:cs typeface="Century Gothic"/>
            </a:endParaRPr>
          </a:p>
        </p:txBody>
      </p:sp>
    </p:spTree>
    <p:custDataLst>
      <p:tags r:id="rId1"/>
    </p:custDataLst>
    <p:extLst>
      <p:ext uri="{BB962C8B-B14F-4D97-AF65-F5344CB8AC3E}">
        <p14:creationId xmlns:p14="http://schemas.microsoft.com/office/powerpoint/2010/main" val="2805794982"/>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Effect transition="in" filter="fade">
                                      <p:cBhvr>
                                        <p:cTn id="22"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Summary List of main influencers</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320789"/>
            <a:ext cx="10332127" cy="4335540"/>
          </a:xfrm>
          <a:prstGeom prst="rect">
            <a:avLst/>
          </a:prstGeom>
          <a:noFill/>
        </p:spPr>
        <p:txBody>
          <a:bodyPr wrap="square" lIns="91433" tIns="45717" rIns="91433" bIns="45717" rtlCol="0">
            <a:spAutoFit/>
          </a:bodyPr>
          <a:lstStyle/>
          <a:p>
            <a:pPr>
              <a:lnSpc>
                <a:spcPct val="120000"/>
              </a:lnSpc>
            </a:pPr>
            <a:r>
              <a:rPr lang="en-US" sz="1600" dirty="0" smtClean="0">
                <a:solidFill>
                  <a:schemeClr val="bg1">
                    <a:lumMod val="50000"/>
                  </a:schemeClr>
                </a:solidFill>
                <a:latin typeface="Century Gothic"/>
                <a:cs typeface="Century Gothic"/>
              </a:rPr>
              <a:t>List the main influencers from the micro and the macro environment that may impact the company’s planning for the future. This planning applies across all of the functions of the business: </a:t>
            </a:r>
          </a:p>
          <a:p>
            <a:pPr>
              <a:lnSpc>
                <a:spcPct val="120000"/>
              </a:lnSpc>
            </a:pPr>
            <a:endParaRPr lang="en-US" sz="2200" dirty="0">
              <a:solidFill>
                <a:schemeClr val="bg1">
                  <a:lumMod val="50000"/>
                </a:schemeClr>
              </a:solidFill>
              <a:latin typeface="Century Gothic"/>
              <a:cs typeface="Century Gothic"/>
            </a:endParaRPr>
          </a:p>
          <a:p>
            <a:pPr>
              <a:lnSpc>
                <a:spcPct val="110000"/>
              </a:lnSpc>
            </a:pPr>
            <a:r>
              <a:rPr lang="en-US" sz="2200" dirty="0" smtClean="0">
                <a:solidFill>
                  <a:schemeClr val="bg1">
                    <a:lumMod val="50000"/>
                  </a:schemeClr>
                </a:solidFill>
                <a:latin typeface="Century Gothic"/>
                <a:cs typeface="Century Gothic"/>
              </a:rPr>
              <a:t>Management planning can include:</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Promotions &amp; Sales </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Order processing</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Production</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Delivery</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After sales services</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Financial management</a:t>
            </a:r>
          </a:p>
          <a:p>
            <a:pPr marL="342900" indent="-342900">
              <a:lnSpc>
                <a:spcPct val="110000"/>
              </a:lnSpc>
              <a:buFont typeface="Arial"/>
              <a:buChar char="•"/>
            </a:pPr>
            <a:r>
              <a:rPr lang="en-US" sz="2200" dirty="0" smtClean="0">
                <a:solidFill>
                  <a:schemeClr val="bg1">
                    <a:lumMod val="50000"/>
                  </a:schemeClr>
                </a:solidFill>
                <a:latin typeface="Century Gothic"/>
                <a:cs typeface="Century Gothic"/>
              </a:rPr>
              <a:t>Internal resource management</a:t>
            </a: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62361566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fade">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9" end="9"/>
                                            </p:txEl>
                                          </p:spTgt>
                                        </p:tgtEl>
                                        <p:attrNameLst>
                                          <p:attrName>style.visibility</p:attrName>
                                        </p:attrNameLst>
                                      </p:cBhvr>
                                      <p:to>
                                        <p:strVal val="visible"/>
                                      </p:to>
                                    </p:set>
                                    <p:animEffect transition="in" filter="fade">
                                      <p:cBhvr>
                                        <p:cTn id="47" dur="5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0150" y="1655581"/>
            <a:ext cx="2171700" cy="2279307"/>
          </a:xfrm>
          <a:prstGeom prst="rect">
            <a:avLst/>
          </a:prstGeom>
        </p:spPr>
      </p:pic>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3" name="TextBox 2"/>
          <p:cNvSpPr txBox="1"/>
          <p:nvPr/>
        </p:nvSpPr>
        <p:spPr>
          <a:xfrm>
            <a:off x="4344860" y="4470400"/>
            <a:ext cx="3502281" cy="646331"/>
          </a:xfrm>
          <a:prstGeom prst="rect">
            <a:avLst/>
          </a:prstGeom>
          <a:noFill/>
        </p:spPr>
        <p:txBody>
          <a:bodyPr wrap="none" rtlCol="0">
            <a:spAutoFit/>
          </a:bodyPr>
          <a:lstStyle/>
          <a:p>
            <a:r>
              <a:rPr lang="en-US" sz="3600" i="1" dirty="0" smtClean="0">
                <a:solidFill>
                  <a:schemeClr val="bg1">
                    <a:lumMod val="65000"/>
                  </a:schemeClr>
                </a:solidFill>
                <a:latin typeface="Arial Black"/>
                <a:cs typeface="Arial Black"/>
              </a:rPr>
              <a:t>MARKETING</a:t>
            </a:r>
            <a:endParaRPr lang="en-US" sz="3600" i="1" dirty="0">
              <a:solidFill>
                <a:schemeClr val="bg1">
                  <a:lumMod val="65000"/>
                </a:schemeClr>
              </a:solidFill>
              <a:latin typeface="Arial Black"/>
              <a:cs typeface="Arial Black"/>
            </a:endParaRPr>
          </a:p>
        </p:txBody>
      </p:sp>
    </p:spTree>
    <p:extLst>
      <p:ext uri="{BB962C8B-B14F-4D97-AF65-F5344CB8AC3E}">
        <p14:creationId xmlns:p14="http://schemas.microsoft.com/office/powerpoint/2010/main" val="2853133857"/>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2|6.8|11.1"/>
</p:tagLst>
</file>

<file path=ppt/tags/tag2.xml><?xml version="1.0" encoding="utf-8"?>
<p:tagLst xmlns:a="http://schemas.openxmlformats.org/drawingml/2006/main" xmlns:r="http://schemas.openxmlformats.org/officeDocument/2006/relationships" xmlns:p="http://schemas.openxmlformats.org/presentationml/2006/main">
  <p:tag name="TIMING" val="|3.2|6.8|11.1"/>
</p:tagLst>
</file>

<file path=ppt/tags/tag3.xml><?xml version="1.0" encoding="utf-8"?>
<p:tagLst xmlns:a="http://schemas.openxmlformats.org/drawingml/2006/main" xmlns:r="http://schemas.openxmlformats.org/officeDocument/2006/relationships" xmlns:p="http://schemas.openxmlformats.org/presentationml/2006/main">
  <p:tag name="TIMING" val="|3.2|6.8|11.1"/>
</p:tagLst>
</file>

<file path=ppt/tags/tag4.xml><?xml version="1.0" encoding="utf-8"?>
<p:tagLst xmlns:a="http://schemas.openxmlformats.org/drawingml/2006/main" xmlns:r="http://schemas.openxmlformats.org/officeDocument/2006/relationships" xmlns:p="http://schemas.openxmlformats.org/presentationml/2006/main">
  <p:tag name="TIMING" val="|3.2|6.8|11.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18961</TotalTime>
  <Words>682</Words>
  <Application>Microsoft Macintosh PowerPoint</Application>
  <PresentationFormat>Custom</PresentationFormat>
  <Paragraphs>73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Liam Fennelly</dc:creator>
  <cp:lastModifiedBy>Greg Devlin</cp:lastModifiedBy>
  <cp:revision>169</cp:revision>
  <cp:lastPrinted>2017-09-12T17:09:03Z</cp:lastPrinted>
  <dcterms:created xsi:type="dcterms:W3CDTF">2017-08-22T15:35:19Z</dcterms:created>
  <dcterms:modified xsi:type="dcterms:W3CDTF">2017-10-03T19:29:57Z</dcterms:modified>
</cp:coreProperties>
</file>